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8"/>
  </p:notesMasterIdLst>
  <p:sldIdLst>
    <p:sldId id="291" r:id="rId2"/>
    <p:sldId id="281" r:id="rId3"/>
    <p:sldId id="290" r:id="rId4"/>
    <p:sldId id="294" r:id="rId5"/>
    <p:sldId id="296" r:id="rId6"/>
    <p:sldId id="297" r:id="rId7"/>
  </p:sldIdLst>
  <p:sldSz cx="12192000" cy="6858000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BB59"/>
    <a:srgbClr val="39B0D4"/>
    <a:srgbClr val="727272"/>
    <a:srgbClr val="010000"/>
    <a:srgbClr val="FFA751"/>
    <a:srgbClr val="323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4" d="100"/>
          <a:sy n="104" d="100"/>
        </p:scale>
        <p:origin x="284" y="80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C4D5ADD5-2BBC-4A94-8F86-D9013941F742}" type="datetimeFigureOut">
              <a:rPr lang="en-US"/>
              <a:pPr/>
              <a:t>2/14/2026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EC790738-CFC9-4A5E-8424-6B42AA5706F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4945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65F62A7E-A2F8-438F-9CF8-47DE63F471B4}" type="slidenum">
              <a:rPr lang="en-US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0732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0CA7B74D-3791-4AC6-8451-F10DBCCCDD9A}" type="slidenum">
              <a:rPr lang="en-US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2062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417228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086727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835768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60792E3-D524-454C-8AFD-A91972900BCB}" type="datetime1">
              <a:rPr lang="en-US" smtClean="0"/>
              <a:t>2/14/2026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B7E1BAA-A38D-40DE-B22C-DF9BD7D8205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53C3A68-6922-42D3-8905-ECC2D82A3469}" type="datetime1">
              <a:rPr lang="en-US" smtClean="0"/>
              <a:t>2/14/2026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4FDD027-5576-4F27-AAB6-1D994836EE7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B69E9F4-7604-4950-A8B2-8ACDEDB1506E}" type="datetime1">
              <a:rPr lang="en-US" smtClean="0"/>
              <a:t>2/14/2026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957CE61-8714-431B-A40A-01B1C5541AB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08B7524-32A2-4C20-A58C-BC3BAA1042FC}" type="datetime1">
              <a:rPr lang="en-US" smtClean="0"/>
              <a:t>2/14/2026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77C3CE7-23F7-4828-823C-E0205DF2CF9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E994447-D6B2-43BB-A877-57F1A267B999}" type="datetime1">
              <a:rPr lang="en-US" smtClean="0"/>
              <a:t>2/14/2026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1DB31D2-2A87-4F4C-A9AD-05C6CC2B321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8920E16-BD35-483C-AA6B-346FC7E46DEA}" type="datetime1">
              <a:rPr lang="en-US" smtClean="0"/>
              <a:t>2/14/2026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1FC16D9-1635-4844-816A-0A8A2160FAD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FEAC6F8-5103-4FC0-A69E-5C6AE6469DA8}" type="datetime1">
              <a:rPr lang="en-US" smtClean="0"/>
              <a:t>2/14/2026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1C4100A-98DE-4944-910A-A93F5CA9F72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60C6921-0627-4C8F-83D5-0CF936D2FFDD}" type="datetime1">
              <a:rPr lang="en-US" smtClean="0"/>
              <a:t>2/14/2026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A63342B-5A73-45DC-864D-086DE78037E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FF08AD7-8103-40F8-983C-E2BA6BB9CBE0}" type="datetime1">
              <a:rPr lang="en-US" smtClean="0"/>
              <a:t>2/14/2026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635AFB3-1ACD-44AC-8702-86B1729DF03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F8C06B4-9380-4A4D-AF49-A3596E17DAF5}" type="datetime1">
              <a:rPr lang="en-US" smtClean="0"/>
              <a:t>2/14/2026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5CF15F3-5E77-4C57-9E21-50D6D1D6C02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F7FDEF1-C582-4E22-9E77-D68326471F28}" type="datetime1">
              <a:rPr lang="en-US" smtClean="0"/>
              <a:t>2/14/2026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242169A-B3C7-4FB6-967F-AF95F4EB331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-47625"/>
            <a:ext cx="109728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095375"/>
            <a:ext cx="10972800" cy="5030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TradeGothic" pitchFamily="1" charset="0"/>
              </a:defRPr>
            </a:lvl1pPr>
          </a:lstStyle>
          <a:p>
            <a:fld id="{780A9602-A9A9-453F-AEF1-37B5837E02CD}" type="datetime1">
              <a:rPr lang="en-US" smtClean="0"/>
              <a:t>2/14/2026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TradeGothic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TradeGothic" pitchFamily="1" charset="0"/>
              </a:defRPr>
            </a:lvl1pPr>
          </a:lstStyle>
          <a:p>
            <a:fld id="{1411BA53-830D-4830-BB65-E58DBE17D0B7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TradeGothic"/>
          <a:ea typeface="ＭＳ Ｐゴシック" charset="0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TradeGothic"/>
          <a:ea typeface="ＭＳ Ｐゴシック" charset="0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>
            <a:spLocks noGrp="1"/>
          </p:cNvSpPr>
          <p:nvPr>
            <p:ph type="subTitle" idx="4294967295"/>
          </p:nvPr>
        </p:nvSpPr>
        <p:spPr>
          <a:xfrm>
            <a:off x="0" y="649288"/>
            <a:ext cx="8534400" cy="1752600"/>
          </a:xfrm>
        </p:spPr>
        <p:txBody>
          <a:bodyPr/>
          <a:lstStyle/>
          <a:p>
            <a:endParaRPr 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TITLE PAGE</a:t>
            </a:r>
            <a:endParaRPr lang="en-IN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itle 7"/>
          <p:cNvSpPr>
            <a:spLocks noGrp="1"/>
          </p:cNvSpPr>
          <p:nvPr>
            <p:ph type="ctrTitle" idx="4294967295"/>
          </p:nvPr>
        </p:nvSpPr>
        <p:spPr>
          <a:xfrm>
            <a:off x="0" y="-527050"/>
            <a:ext cx="10363200" cy="2076450"/>
          </a:xfrm>
        </p:spPr>
        <p:txBody>
          <a:bodyPr/>
          <a:lstStyle/>
          <a:p>
            <a:r>
              <a:rPr lang="en-US" sz="4000" b="1" dirty="0">
                <a:solidFill>
                  <a:schemeClr val="tx2"/>
                </a:solidFill>
                <a:latin typeface="Garamond" panose="02020404030301010803" pitchFamily="18" charset="0"/>
              </a:rPr>
              <a:t>UDBHAV 2K26</a:t>
            </a:r>
            <a:endParaRPr lang="en-IN" sz="4000" b="1" dirty="0">
              <a:solidFill>
                <a:schemeClr val="tx2"/>
              </a:solidFill>
              <a:latin typeface="Garamond" panose="02020404030301010803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31286" y="2076450"/>
            <a:ext cx="5924550" cy="39480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Problem Statement Title-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Theme-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PS Category- (Software/Hardware)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Team ID-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Team Name (Registered on portal)</a:t>
            </a:r>
            <a:endParaRPr lang="en-IN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D25B220-DF5C-E49E-4908-424066C74F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348" b="94580" l="4443" r="93848">
                        <a14:foregroundMark x1="38428" y1="7178" x2="38428" y2="7178"/>
                        <a14:foregroundMark x1="51563" y1="7324" x2="58008" y2="6348"/>
                        <a14:foregroundMark x1="58008" y1="6348" x2="72266" y2="13428"/>
                        <a14:foregroundMark x1="72266" y1="13428" x2="72266" y2="13428"/>
                        <a14:foregroundMark x1="89600" y1="32227" x2="93896" y2="50000"/>
                        <a14:foregroundMark x1="88916" y1="69531" x2="70117" y2="88330"/>
                        <a14:foregroundMark x1="70117" y1="88330" x2="56250" y2="92334"/>
                        <a14:foregroundMark x1="56250" y1="92334" x2="33154" y2="89209"/>
                        <a14:foregroundMark x1="33154" y1="89209" x2="16650" y2="75586"/>
                        <a14:foregroundMark x1="16650" y1="75586" x2="4980" y2="54883"/>
                        <a14:foregroundMark x1="4980" y1="54883" x2="4492" y2="47119"/>
                        <a14:foregroundMark x1="4492" y1="47119" x2="12988" y2="31494"/>
                        <a14:foregroundMark x1="12988" y1="31494" x2="13184" y2="31494"/>
                        <a14:foregroundMark x1="52930" y1="94580" x2="47266" y2="94336"/>
                        <a14:foregroundMark x1="76465" y1="37061" x2="72607" y2="31104"/>
                        <a14:foregroundMark x1="72607" y1="31104" x2="60791" y2="22070"/>
                        <a14:foregroundMark x1="60791" y1="22070" x2="48389" y2="21143"/>
                        <a14:foregroundMark x1="48389" y1="21143" x2="27686" y2="32520"/>
                        <a14:foregroundMark x1="27686" y1="32520" x2="23340" y2="39404"/>
                        <a14:foregroundMark x1="23340" y1="39404" x2="22119" y2="43750"/>
                        <a14:foregroundMark x1="41846" y1="19336" x2="31494" y2="25098"/>
                        <a14:foregroundMark x1="31494" y1="25098" x2="38916" y2="22461"/>
                        <a14:foregroundMark x1="38916" y1="22461" x2="31104" y2="3061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236371" y="178434"/>
            <a:ext cx="1797210" cy="179721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chemeClr val="accent3">
              <a:lumMod val="50000"/>
            </a:schemeClr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accent2">
                  <a:lumMod val="7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15361" name="Title 1"/>
          <p:cNvSpPr>
            <a:spLocks noGrp="1"/>
          </p:cNvSpPr>
          <p:nvPr>
            <p:ph type="title"/>
          </p:nvPr>
        </p:nvSpPr>
        <p:spPr>
          <a:xfrm>
            <a:off x="182998" y="0"/>
            <a:ext cx="10972800" cy="1143000"/>
          </a:xfrm>
        </p:spPr>
        <p:txBody>
          <a:bodyPr/>
          <a:lstStyle/>
          <a:p>
            <a:pPr eaLnBrk="1" hangingPunct="1"/>
            <a:b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</a:br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IDEA TITLE</a:t>
            </a:r>
          </a:p>
        </p:txBody>
      </p:sp>
      <p:sp>
        <p:nvSpPr>
          <p:cNvPr id="15362" name="TextBox 8"/>
          <p:cNvSpPr txBox="1">
            <a:spLocks noChangeArrowheads="1"/>
          </p:cNvSpPr>
          <p:nvPr/>
        </p:nvSpPr>
        <p:spPr bwMode="auto">
          <a:xfrm>
            <a:off x="-1" y="2064921"/>
            <a:ext cx="12191999" cy="24929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3200" b="1" u="sng" dirty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Proposed Solution (Describe your Idea/Solution/Prototype)</a:t>
            </a:r>
            <a:endParaRPr lang="en-US" sz="3200" u="sng" dirty="0">
              <a:solidFill>
                <a:schemeClr val="tx2"/>
              </a:solidFill>
              <a:latin typeface="Arial" pitchFamily="34" charset="0"/>
              <a:cs typeface="Arial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u="sng" dirty="0">
              <a:solidFill>
                <a:schemeClr val="tx2"/>
              </a:solidFill>
              <a:latin typeface="Arial" pitchFamily="34" charset="0"/>
              <a:cs typeface="Arial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u="sng" dirty="0">
              <a:solidFill>
                <a:schemeClr val="tx2"/>
              </a:solidFill>
              <a:latin typeface="Arial" pitchFamily="34" charset="0"/>
              <a:cs typeface="Arial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800" dirty="0">
                <a:latin typeface="Arial" pitchFamily="34" charset="0"/>
                <a:cs typeface="Arial" pitchFamily="34" charset="0"/>
              </a:rPr>
              <a:t>Detailed explanation of the proposed solution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800" dirty="0">
                <a:latin typeface="Arial" pitchFamily="34" charset="0"/>
                <a:cs typeface="Arial" pitchFamily="34" charset="0"/>
              </a:rPr>
              <a:t> How it addresses the problem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800" dirty="0">
                <a:latin typeface="Arial" pitchFamily="34" charset="0"/>
                <a:cs typeface="Arial" pitchFamily="34" charset="0"/>
              </a:rPr>
              <a:t>Innovation and uniqueness of the solution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C3CE7-23F7-4828-823C-E0205DF2CF97}" type="slidenum">
              <a:rPr lang="en-US" b="1" smtClean="0">
                <a:solidFill>
                  <a:schemeClr val="bg1"/>
                </a:solidFill>
              </a:rPr>
              <a:pPr/>
              <a:t>2</a:t>
            </a:fld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8200" y="6356353"/>
            <a:ext cx="3204000" cy="365125"/>
          </a:xfrm>
        </p:spPr>
        <p:txBody>
          <a:bodyPr/>
          <a:lstStyle/>
          <a:p>
            <a:pPr>
              <a:defRPr/>
            </a:pPr>
            <a:r>
              <a:rPr lang="en-US" dirty="0">
                <a:solidFill>
                  <a:schemeClr val="bg1"/>
                </a:solidFill>
              </a:rPr>
              <a:t>@UDBHAV Idea submission- Template</a:t>
            </a:r>
          </a:p>
        </p:txBody>
      </p:sp>
      <p:sp>
        <p:nvSpPr>
          <p:cNvPr id="10" name="Oval 9" descr="Your startup LOGO">
            <a:extLst>
              <a:ext uri="{FF2B5EF4-FFF2-40B4-BE49-F238E27FC236}">
                <a16:creationId xmlns:a16="http://schemas.microsoft.com/office/drawing/2014/main" id="{5DBCE864-823D-4A13-9607-5DA1F0ED5FB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329773" y="252246"/>
            <a:ext cx="1251857" cy="807334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Your Team Name</a:t>
            </a:r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3AC5561-C670-3E81-4E6D-E881A4BE23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348" b="94580" l="4443" r="93848">
                        <a14:foregroundMark x1="38428" y1="7178" x2="38428" y2="7178"/>
                        <a14:foregroundMark x1="51563" y1="7324" x2="58008" y2="6348"/>
                        <a14:foregroundMark x1="58008" y1="6348" x2="72266" y2="13428"/>
                        <a14:foregroundMark x1="72266" y1="13428" x2="72266" y2="13428"/>
                        <a14:foregroundMark x1="89600" y1="32227" x2="93896" y2="50000"/>
                        <a14:foregroundMark x1="88916" y1="69531" x2="70117" y2="88330"/>
                        <a14:foregroundMark x1="70117" y1="88330" x2="56250" y2="92334"/>
                        <a14:foregroundMark x1="56250" y1="92334" x2="33154" y2="89209"/>
                        <a14:foregroundMark x1="33154" y1="89209" x2="16650" y2="75586"/>
                        <a14:foregroundMark x1="16650" y1="75586" x2="4980" y2="54883"/>
                        <a14:foregroundMark x1="4980" y1="54883" x2="4492" y2="47119"/>
                        <a14:foregroundMark x1="4492" y1="47119" x2="12988" y2="31494"/>
                        <a14:foregroundMark x1="12988" y1="31494" x2="13184" y2="31494"/>
                        <a14:foregroundMark x1="52930" y1="94580" x2="47266" y2="94336"/>
                        <a14:foregroundMark x1="76465" y1="37061" x2="72607" y2="31104"/>
                        <a14:foregroundMark x1="72607" y1="31104" x2="60791" y2="22070"/>
                        <a14:foregroundMark x1="60791" y1="22070" x2="48389" y2="21143"/>
                        <a14:foregroundMark x1="48389" y1="21143" x2="27686" y2="32520"/>
                        <a14:foregroundMark x1="27686" y1="32520" x2="23340" y2="39404"/>
                        <a14:foregroundMark x1="23340" y1="39404" x2="22119" y2="43750"/>
                        <a14:foregroundMark x1="41846" y1="19336" x2="31494" y2="25098"/>
                        <a14:foregroundMark x1="31494" y1="25098" x2="38916" y2="22461"/>
                        <a14:foregroundMark x1="38916" y1="22461" x2="31104" y2="3061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29934" y="252246"/>
            <a:ext cx="1379068" cy="137906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4F69D3-EEB0-4C4C-9434-B9960FB58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chemeClr val="accent3">
              <a:lumMod val="50000"/>
            </a:schemeClr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accent2">
                  <a:lumMod val="7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TECHNICAL APPROACH</a:t>
            </a:r>
          </a:p>
        </p:txBody>
      </p:sp>
      <p:sp>
        <p:nvSpPr>
          <p:cNvPr id="17410" name="TextBox 8"/>
          <p:cNvSpPr txBox="1">
            <a:spLocks noChangeArrowheads="1"/>
          </p:cNvSpPr>
          <p:nvPr/>
        </p:nvSpPr>
        <p:spPr bwMode="auto">
          <a:xfrm>
            <a:off x="609600" y="2533653"/>
            <a:ext cx="9385300" cy="18158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800" dirty="0">
                <a:latin typeface="Arial" pitchFamily="34" charset="0"/>
                <a:cs typeface="Arial" pitchFamily="34" charset="0"/>
              </a:rPr>
              <a:t>Technologies to be used (e.g. programming languages, frameworks, hardware)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800" dirty="0">
                <a:latin typeface="Arial" pitchFamily="34" charset="0"/>
                <a:cs typeface="Arial" pitchFamily="34" charset="0"/>
              </a:rPr>
              <a:t>Methodology and process for implementation (Flow Charts/Images/ working prototype)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C3CE7-23F7-4828-823C-E0205DF2CF97}" type="slidenum">
              <a:rPr lang="en-US" b="1">
                <a:solidFill>
                  <a:schemeClr val="bg1"/>
                </a:solidFill>
              </a:rPr>
              <a:pPr/>
              <a:t>3</a:t>
            </a:fld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8200" y="6356353"/>
            <a:ext cx="3204000" cy="365125"/>
          </a:xfrm>
        </p:spPr>
        <p:txBody>
          <a:bodyPr/>
          <a:lstStyle/>
          <a:p>
            <a:pPr>
              <a:defRPr/>
            </a:pPr>
            <a:r>
              <a:rPr lang="en-US" dirty="0">
                <a:solidFill>
                  <a:schemeClr val="bg1"/>
                </a:solidFill>
              </a:rPr>
              <a:t>@UDBHAV Idea submission- Template</a:t>
            </a:r>
          </a:p>
        </p:txBody>
      </p:sp>
      <p:sp>
        <p:nvSpPr>
          <p:cNvPr id="11" name="Oval 10" descr="Your startup LOGO">
            <a:extLst>
              <a:ext uri="{FF2B5EF4-FFF2-40B4-BE49-F238E27FC236}">
                <a16:creationId xmlns:a16="http://schemas.microsoft.com/office/drawing/2014/main" id="{5DBCE864-823D-4A13-9607-5DA1F0ED5FB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329773" y="252246"/>
            <a:ext cx="1251857" cy="807334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Your Team Name</a:t>
            </a:r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CD0482E-200B-3892-ED73-C18E700429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348" b="94580" l="4443" r="93848">
                        <a14:foregroundMark x1="38428" y1="7178" x2="38428" y2="7178"/>
                        <a14:foregroundMark x1="51563" y1="7324" x2="58008" y2="6348"/>
                        <a14:foregroundMark x1="58008" y1="6348" x2="72266" y2="13428"/>
                        <a14:foregroundMark x1="72266" y1="13428" x2="72266" y2="13428"/>
                        <a14:foregroundMark x1="89600" y1="32227" x2="93896" y2="50000"/>
                        <a14:foregroundMark x1="88916" y1="69531" x2="70117" y2="88330"/>
                        <a14:foregroundMark x1="70117" y1="88330" x2="56250" y2="92334"/>
                        <a14:foregroundMark x1="56250" y1="92334" x2="33154" y2="89209"/>
                        <a14:foregroundMark x1="33154" y1="89209" x2="16650" y2="75586"/>
                        <a14:foregroundMark x1="16650" y1="75586" x2="4980" y2="54883"/>
                        <a14:foregroundMark x1="4980" y1="54883" x2="4492" y2="47119"/>
                        <a14:foregroundMark x1="4492" y1="47119" x2="12988" y2="31494"/>
                        <a14:foregroundMark x1="12988" y1="31494" x2="13184" y2="31494"/>
                        <a14:foregroundMark x1="52930" y1="94580" x2="47266" y2="94336"/>
                        <a14:foregroundMark x1="76465" y1="37061" x2="72607" y2="31104"/>
                        <a14:foregroundMark x1="72607" y1="31104" x2="60791" y2="22070"/>
                        <a14:foregroundMark x1="60791" y1="22070" x2="48389" y2="21143"/>
                        <a14:foregroundMark x1="48389" y1="21143" x2="27686" y2="32520"/>
                        <a14:foregroundMark x1="27686" y1="32520" x2="23340" y2="39404"/>
                        <a14:foregroundMark x1="23340" y1="39404" x2="22119" y2="43750"/>
                        <a14:foregroundMark x1="41846" y1="19336" x2="31494" y2="25098"/>
                        <a14:foregroundMark x1="31494" y1="25098" x2="38916" y2="22461"/>
                        <a14:foregroundMark x1="38916" y1="22461" x2="31104" y2="3061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29133" y="252246"/>
            <a:ext cx="1379068" cy="137906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4F69D3-EEB0-4C4C-9434-B9960FB58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chemeClr val="accent3">
              <a:lumMod val="50000"/>
            </a:schemeClr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0504D">
                  <a:lumMod val="75000"/>
                </a:srgbClr>
              </a:solidFill>
              <a:effectLst/>
              <a:uLnTx/>
              <a:uFillTx/>
              <a:latin typeface="Calibri"/>
              <a:ea typeface="ＭＳ Ｐゴシック" pitchFamily="1" charset="-128"/>
              <a:cs typeface="+mn-cs"/>
            </a:endParaRPr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IMPACT AND BENEFITS</a:t>
            </a:r>
          </a:p>
        </p:txBody>
      </p:sp>
      <p:sp>
        <p:nvSpPr>
          <p:cNvPr id="17410" name="TextBox 8"/>
          <p:cNvSpPr txBox="1">
            <a:spLocks noChangeArrowheads="1"/>
          </p:cNvSpPr>
          <p:nvPr/>
        </p:nvSpPr>
        <p:spPr bwMode="auto">
          <a:xfrm>
            <a:off x="609600" y="2533653"/>
            <a:ext cx="9385300" cy="13849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marR="0" lvl="0" indent="-34290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ＭＳ Ｐゴシック" pitchFamily="1" charset="-128"/>
                <a:cs typeface="Arial" pitchFamily="34" charset="0"/>
              </a:rPr>
              <a:t>Potential impact on the target audience</a:t>
            </a:r>
          </a:p>
          <a:p>
            <a:pPr marL="342900" marR="0" lvl="0" indent="-34290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8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Benefits of the solution (social, economic, environmental, etc.)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8200" y="6356353"/>
            <a:ext cx="3204000" cy="365125"/>
          </a:xfrm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/>
                <a:ea typeface="+mn-ea"/>
                <a:cs typeface="+mn-cs"/>
              </a:rPr>
              <a:t>@</a:t>
            </a:r>
            <a:r>
              <a:rPr lang="en-US" dirty="0">
                <a:solidFill>
                  <a:prstClr val="white"/>
                </a:solidFill>
              </a:rPr>
              <a:t>UDBHAV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/>
                <a:ea typeface="+mn-ea"/>
                <a:cs typeface="+mn-cs"/>
              </a:rPr>
              <a:t> Idea submission- Template</a:t>
            </a:r>
          </a:p>
        </p:txBody>
      </p:sp>
      <p:sp>
        <p:nvSpPr>
          <p:cNvPr id="12" name="Oval 11" descr="Your startup LOGO">
            <a:extLst>
              <a:ext uri="{FF2B5EF4-FFF2-40B4-BE49-F238E27FC236}">
                <a16:creationId xmlns:a16="http://schemas.microsoft.com/office/drawing/2014/main" id="{5DBCE864-823D-4A13-9607-5DA1F0ED5FB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329773" y="252246"/>
            <a:ext cx="1251857" cy="807334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Your Team Name</a:t>
            </a:r>
            <a:endParaRPr lang="en-IN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D2801F7-AA23-5D3A-C415-441A00DD98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348" b="94580" l="4443" r="93848">
                        <a14:foregroundMark x1="38428" y1="7178" x2="38428" y2="7178"/>
                        <a14:foregroundMark x1="51563" y1="7324" x2="58008" y2="6348"/>
                        <a14:foregroundMark x1="58008" y1="6348" x2="72266" y2="13428"/>
                        <a14:foregroundMark x1="72266" y1="13428" x2="72266" y2="13428"/>
                        <a14:foregroundMark x1="89600" y1="32227" x2="93896" y2="50000"/>
                        <a14:foregroundMark x1="88916" y1="69531" x2="70117" y2="88330"/>
                        <a14:foregroundMark x1="70117" y1="88330" x2="56250" y2="92334"/>
                        <a14:foregroundMark x1="56250" y1="92334" x2="33154" y2="89209"/>
                        <a14:foregroundMark x1="33154" y1="89209" x2="16650" y2="75586"/>
                        <a14:foregroundMark x1="16650" y1="75586" x2="4980" y2="54883"/>
                        <a14:foregroundMark x1="4980" y1="54883" x2="4492" y2="47119"/>
                        <a14:foregroundMark x1="4492" y1="47119" x2="12988" y2="31494"/>
                        <a14:foregroundMark x1="12988" y1="31494" x2="13184" y2="31494"/>
                        <a14:foregroundMark x1="52930" y1="94580" x2="47266" y2="94336"/>
                        <a14:foregroundMark x1="76465" y1="37061" x2="72607" y2="31104"/>
                        <a14:foregroundMark x1="72607" y1="31104" x2="60791" y2="22070"/>
                        <a14:foregroundMark x1="60791" y1="22070" x2="48389" y2="21143"/>
                        <a14:foregroundMark x1="48389" y1="21143" x2="27686" y2="32520"/>
                        <a14:foregroundMark x1="27686" y1="32520" x2="23340" y2="39404"/>
                        <a14:foregroundMark x1="23340" y1="39404" x2="22119" y2="43750"/>
                        <a14:foregroundMark x1="41846" y1="19336" x2="31494" y2="25098"/>
                        <a14:foregroundMark x1="31494" y1="25098" x2="38916" y2="22461"/>
                        <a14:foregroundMark x1="38916" y1="22461" x2="31104" y2="3061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35270" y="252246"/>
            <a:ext cx="1379068" cy="1379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1441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4F69D3-EEB0-4C4C-9434-B9960FB58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chemeClr val="accent3">
              <a:lumMod val="50000"/>
            </a:schemeClr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0504D">
                  <a:lumMod val="75000"/>
                </a:srgbClr>
              </a:solidFill>
              <a:effectLst/>
              <a:uLnTx/>
              <a:uFillTx/>
              <a:latin typeface="Calibri"/>
              <a:ea typeface="ＭＳ Ｐゴシック" pitchFamily="1" charset="-128"/>
              <a:cs typeface="+mn-cs"/>
            </a:endParaRPr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RESEARCH  AND REFERENCES</a:t>
            </a:r>
          </a:p>
        </p:txBody>
      </p:sp>
      <p:sp>
        <p:nvSpPr>
          <p:cNvPr id="17410" name="TextBox 8"/>
          <p:cNvSpPr txBox="1">
            <a:spLocks noChangeArrowheads="1"/>
          </p:cNvSpPr>
          <p:nvPr/>
        </p:nvSpPr>
        <p:spPr bwMode="auto">
          <a:xfrm>
            <a:off x="609600" y="2795263"/>
            <a:ext cx="93853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marR="0" lvl="0" indent="-34290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800" noProof="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Details / Links of the reference and research work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34" charset="0"/>
              <a:ea typeface="ＭＳ Ｐゴシック" pitchFamily="1" charset="-128"/>
              <a:cs typeface="Arial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8200" y="6356353"/>
            <a:ext cx="3204000" cy="365125"/>
          </a:xfrm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/>
                <a:ea typeface="+mn-ea"/>
                <a:cs typeface="+mn-cs"/>
              </a:rPr>
              <a:t>@</a:t>
            </a:r>
            <a:r>
              <a:rPr lang="en-US" dirty="0">
                <a:solidFill>
                  <a:prstClr val="white"/>
                </a:solidFill>
              </a:rPr>
              <a:t>UDBHAV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/>
                <a:ea typeface="+mn-ea"/>
                <a:cs typeface="+mn-cs"/>
              </a:rPr>
              <a:t> Idea submission- Template</a:t>
            </a:r>
          </a:p>
        </p:txBody>
      </p:sp>
      <p:sp>
        <p:nvSpPr>
          <p:cNvPr id="9" name="Oval 8" descr="Your startup LOGO">
            <a:extLst>
              <a:ext uri="{FF2B5EF4-FFF2-40B4-BE49-F238E27FC236}">
                <a16:creationId xmlns:a16="http://schemas.microsoft.com/office/drawing/2014/main" id="{5DBCE864-823D-4A13-9607-5DA1F0ED5FB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329773" y="252246"/>
            <a:ext cx="1251857" cy="807334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Your Team Name</a:t>
            </a:r>
            <a:endParaRPr lang="en-IN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4BF539A-8612-DD07-ED05-216EBA4776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348" b="94580" l="4443" r="93848">
                        <a14:foregroundMark x1="38428" y1="7178" x2="38428" y2="7178"/>
                        <a14:foregroundMark x1="51563" y1="7324" x2="58008" y2="6348"/>
                        <a14:foregroundMark x1="58008" y1="6348" x2="72266" y2="13428"/>
                        <a14:foregroundMark x1="72266" y1="13428" x2="72266" y2="13428"/>
                        <a14:foregroundMark x1="89600" y1="32227" x2="93896" y2="50000"/>
                        <a14:foregroundMark x1="88916" y1="69531" x2="70117" y2="88330"/>
                        <a14:foregroundMark x1="70117" y1="88330" x2="56250" y2="92334"/>
                        <a14:foregroundMark x1="56250" y1="92334" x2="33154" y2="89209"/>
                        <a14:foregroundMark x1="33154" y1="89209" x2="16650" y2="75586"/>
                        <a14:foregroundMark x1="16650" y1="75586" x2="4980" y2="54883"/>
                        <a14:foregroundMark x1="4980" y1="54883" x2="4492" y2="47119"/>
                        <a14:foregroundMark x1="4492" y1="47119" x2="12988" y2="31494"/>
                        <a14:foregroundMark x1="12988" y1="31494" x2="13184" y2="31494"/>
                        <a14:foregroundMark x1="52930" y1="94580" x2="47266" y2="94336"/>
                        <a14:foregroundMark x1="76465" y1="37061" x2="72607" y2="31104"/>
                        <a14:foregroundMark x1="72607" y1="31104" x2="60791" y2="22070"/>
                        <a14:foregroundMark x1="60791" y1="22070" x2="48389" y2="21143"/>
                        <a14:foregroundMark x1="48389" y1="21143" x2="27686" y2="32520"/>
                        <a14:foregroundMark x1="27686" y1="32520" x2="23340" y2="39404"/>
                        <a14:foregroundMark x1="23340" y1="39404" x2="22119" y2="43750"/>
                        <a14:foregroundMark x1="41846" y1="19336" x2="31494" y2="25098"/>
                        <a14:foregroundMark x1="31494" y1="25098" x2="38916" y2="22461"/>
                        <a14:foregroundMark x1="38916" y1="22461" x2="31104" y2="3061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59817" y="252246"/>
            <a:ext cx="1379068" cy="1379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7886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4F69D3-EEB0-4C4C-9434-B9960FB58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chemeClr val="accent3">
              <a:lumMod val="50000"/>
            </a:schemeClr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0504D">
                  <a:lumMod val="75000"/>
                </a:srgbClr>
              </a:solidFill>
              <a:effectLst/>
              <a:uLnTx/>
              <a:uFillTx/>
              <a:latin typeface="Calibri"/>
              <a:ea typeface="ＭＳ Ｐゴシック" pitchFamily="1" charset="-128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8200" y="6356353"/>
            <a:ext cx="3204000" cy="365125"/>
          </a:xfrm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/>
                <a:ea typeface="+mn-ea"/>
                <a:cs typeface="+mn-cs"/>
              </a:rPr>
              <a:t>@</a:t>
            </a:r>
            <a:r>
              <a:rPr lang="en-US" dirty="0">
                <a:solidFill>
                  <a:prstClr val="white"/>
                </a:solidFill>
              </a:rPr>
              <a:t>UDBHAV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/>
                <a:ea typeface="+mn-ea"/>
                <a:cs typeface="+mn-cs"/>
              </a:rPr>
              <a:t> Idea submission- Template</a:t>
            </a:r>
          </a:p>
        </p:txBody>
      </p:sp>
      <p:sp>
        <p:nvSpPr>
          <p:cNvPr id="3" name="Round Diagonal Corner Rectangle 2"/>
          <p:cNvSpPr/>
          <p:nvPr/>
        </p:nvSpPr>
        <p:spPr>
          <a:xfrm>
            <a:off x="0" y="1791032"/>
            <a:ext cx="12192000" cy="4319200"/>
          </a:xfrm>
          <a:prstGeom prst="round2DiagRect">
            <a:avLst/>
          </a:prstGeom>
          <a:solidFill>
            <a:schemeClr val="accent1">
              <a:lumMod val="20000"/>
              <a:lumOff val="80000"/>
            </a:schemeClr>
          </a:solidFill>
          <a:ln w="381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Google Shape;100;p3"/>
          <p:cNvSpPr txBox="1"/>
          <p:nvPr/>
        </p:nvSpPr>
        <p:spPr>
          <a:xfrm>
            <a:off x="367832" y="1915454"/>
            <a:ext cx="11764736" cy="4070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14350" marR="0" lvl="0" indent="-51435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AutoNum type="arabicPeriod"/>
            </a:pPr>
            <a:r>
              <a:rPr lang="en-US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Kindly keep the maximum slides limit up to five </a:t>
            </a:r>
            <a:r>
              <a:rPr lang="en-US" b="1" i="0" u="none" strike="noStrike" cap="none" dirty="0">
                <a:solidFill>
                  <a:srgbClr val="C00000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(5). </a:t>
            </a:r>
            <a:r>
              <a:rPr lang="en-US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( Including the title slide) </a:t>
            </a:r>
            <a:endParaRPr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marR="0" lvl="0" indent="-51435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AutoNum type="arabicPeriod"/>
            </a:pPr>
            <a:r>
              <a:rPr lang="en-US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Try to avoid paragraphs and post your idea in points /diagrams / Infographics /pictures </a:t>
            </a:r>
            <a:endParaRPr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marR="0" lvl="0" indent="-51435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AutoNum type="arabicPeriod"/>
            </a:pPr>
            <a:r>
              <a:rPr lang="en-US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Keep your explanation precise and easy to understand</a:t>
            </a:r>
            <a:endParaRPr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marR="0" lvl="0" indent="-51435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AutoNum type="arabicPeriod"/>
            </a:pPr>
            <a:r>
              <a:rPr lang="en-US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Idea should be unique and novel. </a:t>
            </a:r>
            <a:endParaRPr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marR="0" lvl="0" indent="-51435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AutoNum type="arabicPeriod"/>
            </a:pPr>
            <a:r>
              <a:rPr lang="en-US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You can only use provided </a:t>
            </a:r>
            <a:r>
              <a:rPr lang="en-US" b="1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template</a:t>
            </a:r>
            <a:r>
              <a:rPr lang="en-US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 for making the </a:t>
            </a:r>
            <a:r>
              <a:rPr lang="en-US" b="1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PPT</a:t>
            </a:r>
            <a:r>
              <a:rPr lang="en-US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 without changing the idea details pointers (mentioned in previous slides).</a:t>
            </a:r>
            <a:endParaRPr b="1" i="0" u="none" strike="noStrike" cap="none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  <a:p>
            <a:pPr marL="514350" marR="0" lvl="0" indent="-51435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AutoNum type="arabicPeriod"/>
            </a:pPr>
            <a:r>
              <a:rPr lang="en-US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You need to save the file in PDF and upload the same on portal. No PPT, Word Doc or any other format will be supported.</a:t>
            </a:r>
            <a:endParaRPr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marR="0" lvl="0" indent="-349885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endParaRPr b="1" i="0" u="none" strike="noStrike" cap="none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  <a:p>
            <a:pPr marL="0" marR="0" lvl="0" indent="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 b="1" i="0" u="none" strike="noStrike" cap="none" dirty="0">
                <a:solidFill>
                  <a:srgbClr val="C00000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Note - You can delete this slide (Important Pointers) when you upload the details of your idea on </a:t>
            </a:r>
            <a:r>
              <a:rPr lang="en-US" b="1" dirty="0">
                <a:solidFill>
                  <a:srgbClr val="C00000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UDBHAV</a:t>
            </a:r>
            <a:r>
              <a:rPr lang="en-US" b="1" i="0" u="none" strike="noStrike" cap="none" dirty="0">
                <a:solidFill>
                  <a:srgbClr val="C00000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 portal.</a:t>
            </a:r>
            <a:endParaRPr b="1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14400" marR="0" lvl="1" indent="-316230" algn="just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endParaRPr sz="2000" b="1" i="0" u="none" strike="noStrike" cap="none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93371" y="107066"/>
            <a:ext cx="84105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IMPORTANT INSTRUCTIONS</a:t>
            </a:r>
            <a:endParaRPr lang="en-IN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02343" y="1181900"/>
            <a:ext cx="9557657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</a:pPr>
            <a:r>
              <a:rPr lang="en-US" b="1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</a:rPr>
              <a:t>Please ensure below pointers are met while submitting the Idea PPT:</a:t>
            </a:r>
            <a:endParaRPr lang="en-IN" b="1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56F3CD-ED90-10E4-272B-EC22A3C7B6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348" b="94580" l="4443" r="93848">
                        <a14:foregroundMark x1="38428" y1="7178" x2="38428" y2="7178"/>
                        <a14:foregroundMark x1="51563" y1="7324" x2="58008" y2="6348"/>
                        <a14:foregroundMark x1="58008" y1="6348" x2="72266" y2="13428"/>
                        <a14:foregroundMark x1="72266" y1="13428" x2="72266" y2="13428"/>
                        <a14:foregroundMark x1="89600" y1="32227" x2="93896" y2="50000"/>
                        <a14:foregroundMark x1="88916" y1="69531" x2="70117" y2="88330"/>
                        <a14:foregroundMark x1="70117" y1="88330" x2="56250" y2="92334"/>
                        <a14:foregroundMark x1="56250" y1="92334" x2="33154" y2="89209"/>
                        <a14:foregroundMark x1="33154" y1="89209" x2="16650" y2="75586"/>
                        <a14:foregroundMark x1="16650" y1="75586" x2="4980" y2="54883"/>
                        <a14:foregroundMark x1="4980" y1="54883" x2="4492" y2="47119"/>
                        <a14:foregroundMark x1="4492" y1="47119" x2="12988" y2="31494"/>
                        <a14:foregroundMark x1="12988" y1="31494" x2="13184" y2="31494"/>
                        <a14:foregroundMark x1="52930" y1="94580" x2="47266" y2="94336"/>
                        <a14:foregroundMark x1="76465" y1="37061" x2="72607" y2="31104"/>
                        <a14:foregroundMark x1="72607" y1="31104" x2="60791" y2="22070"/>
                        <a14:foregroundMark x1="60791" y1="22070" x2="48389" y2="21143"/>
                        <a14:foregroundMark x1="48389" y1="21143" x2="27686" y2="32520"/>
                        <a14:foregroundMark x1="27686" y1="32520" x2="23340" y2="39404"/>
                        <a14:foregroundMark x1="23340" y1="39404" x2="22119" y2="43750"/>
                        <a14:foregroundMark x1="41846" y1="19336" x2="31494" y2="25098"/>
                        <a14:foregroundMark x1="31494" y1="25098" x2="38916" y2="22461"/>
                        <a14:foregroundMark x1="38916" y1="22461" x2="31104" y2="3061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65954" y="107066"/>
            <a:ext cx="1379068" cy="1379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0844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7516</TotalTime>
  <Words>306</Words>
  <Application>Microsoft Office PowerPoint</Application>
  <PresentationFormat>Widescreen</PresentationFormat>
  <Paragraphs>53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ＭＳ Ｐゴシック</vt:lpstr>
      <vt:lpstr>Arial</vt:lpstr>
      <vt:lpstr>Calibri</vt:lpstr>
      <vt:lpstr>Garamond</vt:lpstr>
      <vt:lpstr>Times New Roman</vt:lpstr>
      <vt:lpstr>TradeGothic</vt:lpstr>
      <vt:lpstr>Wingdings</vt:lpstr>
      <vt:lpstr>Office Theme</vt:lpstr>
      <vt:lpstr>UDBHAV 2K26</vt:lpstr>
      <vt:lpstr> IDEA TITLE</vt:lpstr>
      <vt:lpstr>TECHNICAL APPROACH</vt:lpstr>
      <vt:lpstr>IMPACT AND BENEFITS</vt:lpstr>
      <vt:lpstr>RESEARCH  AND REFERENCES</vt:lpstr>
      <vt:lpstr>PowerPoint Presentation</vt:lpstr>
    </vt:vector>
  </TitlesOfParts>
  <Manager/>
  <Company>Crowdfunder, Inc.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Investor Pitch Deck Template</dc:title>
  <dc:subject/>
  <dc:creator>Crowdfunder</dc:creator>
  <cp:keywords/>
  <dc:description/>
  <cp:lastModifiedBy>charan teja</cp:lastModifiedBy>
  <cp:revision>152</cp:revision>
  <dcterms:created xsi:type="dcterms:W3CDTF">2013-12-12T18:46:50Z</dcterms:created>
  <dcterms:modified xsi:type="dcterms:W3CDTF">2026-02-14T14:29:50Z</dcterms:modified>
  <cp:category/>
</cp:coreProperties>
</file>

<file path=docProps/thumbnail.jpeg>
</file>